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82" r:id="rId2"/>
    <p:sldId id="281" r:id="rId3"/>
    <p:sldId id="283" r:id="rId4"/>
    <p:sldId id="284" r:id="rId5"/>
    <p:sldId id="292" r:id="rId6"/>
    <p:sldId id="274" r:id="rId7"/>
    <p:sldId id="285" r:id="rId8"/>
    <p:sldId id="286" r:id="rId9"/>
    <p:sldId id="287" r:id="rId10"/>
    <p:sldId id="288" r:id="rId11"/>
    <p:sldId id="289" r:id="rId12"/>
    <p:sldId id="290" r:id="rId13"/>
    <p:sldId id="277" r:id="rId14"/>
    <p:sldId id="269" r:id="rId15"/>
    <p:sldId id="278" r:id="rId16"/>
    <p:sldId id="270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13" autoAdjust="0"/>
    <p:restoredTop sz="92895" autoAdjust="0"/>
  </p:normalViewPr>
  <p:slideViewPr>
    <p:cSldViewPr>
      <p:cViewPr>
        <p:scale>
          <a:sx n="50" d="100"/>
          <a:sy n="50" d="100"/>
        </p:scale>
        <p:origin x="-1662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05FF7-8B92-48F0-BC79-1215CF2A69FF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3C49B-C287-4B62-B729-2667E29F7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27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3C49B-C287-4B62-B729-2667E29F777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96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3C49B-C287-4B62-B729-2667E29F777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53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pscmmmm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134"/>
            <a:ext cx="9144000" cy="31242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152400" y="3244334"/>
            <a:ext cx="9296400" cy="3689866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i="1" dirty="0" smtClean="0"/>
              <a:t>Cantonment public school &amp; college, </a:t>
            </a:r>
            <a:r>
              <a:rPr lang="en-US" i="1" dirty="0" err="1" smtClean="0"/>
              <a:t>Momenshahi</a:t>
            </a:r>
            <a:r>
              <a:rPr lang="en-US" i="1" dirty="0" smtClean="0"/>
              <a:t>.</a:t>
            </a:r>
            <a:br>
              <a:rPr lang="en-US" i="1" dirty="0" smtClean="0"/>
            </a:br>
            <a:r>
              <a:rPr lang="en-US" i="1" dirty="0" smtClean="0"/>
              <a:t>   </a:t>
            </a:r>
            <a:r>
              <a:rPr lang="en-US" i="1" dirty="0" err="1" smtClean="0"/>
              <a:t>Dept</a:t>
            </a:r>
            <a:r>
              <a:rPr lang="en-US" i="1" dirty="0" smtClean="0"/>
              <a:t> of Business Studies </a:t>
            </a:r>
            <a:endParaRPr lang="en-US" i="1" dirty="0"/>
          </a:p>
        </p:txBody>
      </p:sp>
      <p:pic>
        <p:nvPicPr>
          <p:cNvPr id="5" name="Picture 3" descr="Mon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8988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76200" y="358140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Prepared by</a:t>
            </a:r>
          </a:p>
        </p:txBody>
      </p:sp>
    </p:spTree>
    <p:extLst>
      <p:ext uri="{BB962C8B-B14F-4D97-AF65-F5344CB8AC3E}">
        <p14:creationId xmlns:p14="http://schemas.microsoft.com/office/powerpoint/2010/main" val="346569063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/>
              <a:t>সেবার</a:t>
            </a:r>
            <a:r>
              <a:rPr lang="en-US" dirty="0" smtClean="0"/>
              <a:t> </a:t>
            </a:r>
            <a:r>
              <a:rPr lang="en-US" dirty="0" err="1" smtClean="0"/>
              <a:t>প্রকারভেদ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67200" y="2514600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সেবা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8189100">
            <a:off x="3873500" y="2787018"/>
            <a:ext cx="532202" cy="615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9296722">
            <a:off x="5071622" y="2906260"/>
            <a:ext cx="644169" cy="6062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1" y="3276600"/>
            <a:ext cx="2158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মুনাফা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অর্জনরী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প্রতিষ্ঠান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এর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সেবা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56200" y="3323143"/>
            <a:ext cx="2286000" cy="791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অব্যবসায়ী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প্রতিষ্ঠানের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err="1" smtClean="0">
                <a:solidFill>
                  <a:schemeClr val="tx1"/>
                </a:solidFill>
              </a:rPr>
              <a:t>সেবা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801" y="4419600"/>
            <a:ext cx="24384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আবাসন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বিনোদন</a:t>
            </a:r>
            <a:r>
              <a:rPr lang="en-US" sz="2400" dirty="0" smtClean="0">
                <a:solidFill>
                  <a:schemeClr val="tx1"/>
                </a:solidFill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</a:rPr>
              <a:t>আপ্যায়ন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প্রাইভেট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শিক্ষা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পরিবহন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4419600"/>
            <a:ext cx="21844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সাংস্কৃতিক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ধর্মীয়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শিক্ষাগত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স্বাস্থ্যসেবা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রাজনৈতিক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7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817582"/>
            <a:ext cx="7696199" cy="1202485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n-US" dirty="0" err="1" smtClean="0"/>
              <a:t>বিস্তারিত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" y="2209800"/>
            <a:ext cx="7696200" cy="1828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কেবল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মুনাফা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অর্জন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বাজারে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টিকে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থাকা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সম্ভব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নয়</a:t>
            </a:r>
            <a:r>
              <a:rPr lang="en-US" sz="2400" dirty="0" smtClean="0">
                <a:solidFill>
                  <a:schemeClr val="tx1"/>
                </a:solidFill>
              </a:rPr>
              <a:t> । </a:t>
            </a:r>
            <a:r>
              <a:rPr lang="en-US" sz="2400" dirty="0" err="1" smtClean="0">
                <a:solidFill>
                  <a:schemeClr val="tx1"/>
                </a:solidFill>
              </a:rPr>
              <a:t>মুনাফার্জন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এর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পাশাপাশি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ক্রেতাদের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সেবা</a:t>
            </a:r>
            <a:r>
              <a:rPr lang="en-US" sz="2400" dirty="0" smtClean="0">
                <a:solidFill>
                  <a:schemeClr val="tx1"/>
                </a:solidFill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</a:rPr>
              <a:t>প্রদান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</a:rPr>
              <a:t> । </a:t>
            </a:r>
            <a:r>
              <a:rPr lang="en-US" sz="2400" dirty="0" err="1" smtClean="0">
                <a:solidFill>
                  <a:schemeClr val="tx1"/>
                </a:solidFill>
              </a:rPr>
              <a:t>যে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সকল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প্রতিষ্ঠান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মুনাফার্জনের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পাশাপাশি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সেবাও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প্রদান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তাকে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মুনাফার্জনকারী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সেবাদানকারী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প্রতিষ্ঠান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বলে</a:t>
            </a:r>
            <a:r>
              <a:rPr lang="en-US" sz="2400" dirty="0" smtClean="0">
                <a:solidFill>
                  <a:schemeClr val="tx1"/>
                </a:solidFill>
              </a:rPr>
              <a:t>।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4267200"/>
            <a:ext cx="7162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যে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সকল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প্রতিষ্ঠান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মুনাফার্জনের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উদ্ধেশে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পরিচালিত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না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হয়ে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জনকল্যাণমূলক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বিভিন্ন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কার্যাবলী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সম্পাদন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তাকে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অব্যবসায়ী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প্রতিষ্ঠানের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সেবা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বলে</a:t>
            </a:r>
            <a:r>
              <a:rPr lang="en-US" sz="2400" dirty="0" smtClean="0">
                <a:solidFill>
                  <a:schemeClr val="tx1"/>
                </a:solidFill>
              </a:rPr>
              <a:t>।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9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8741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পঞ্চম</a:t>
            </a:r>
            <a:r>
              <a:rPr lang="en-US" dirty="0" smtClean="0"/>
              <a:t> </a:t>
            </a:r>
            <a:r>
              <a:rPr lang="en-US" dirty="0" err="1" smtClean="0"/>
              <a:t>অধ্যায়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700" dirty="0" smtClean="0"/>
              <a:t>(</a:t>
            </a:r>
            <a:r>
              <a:rPr lang="en-US" sz="2400" dirty="0" err="1" smtClean="0"/>
              <a:t>উৎপাদন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ব্যবস্থাপনার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কার্যাবলী</a:t>
            </a:r>
            <a:r>
              <a:rPr lang="en-US" sz="2400" dirty="0" smtClean="0"/>
              <a:t>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2057400"/>
            <a:ext cx="7543800" cy="1752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উৎপাদন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ব্যবস্থাপনা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হলো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ব্যবস্থাপনার</a:t>
            </a:r>
            <a:r>
              <a:rPr lang="en-US" sz="2000" b="1" dirty="0" smtClean="0">
                <a:solidFill>
                  <a:schemeClr val="tx1"/>
                </a:solidFill>
              </a:rPr>
              <a:t>   </a:t>
            </a:r>
            <a:r>
              <a:rPr lang="en-US" sz="2000" b="1" dirty="0" err="1" smtClean="0">
                <a:solidFill>
                  <a:schemeClr val="tx1"/>
                </a:solidFill>
              </a:rPr>
              <a:t>একটি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গুরুত্বপূর্ণ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শাখা</a:t>
            </a:r>
            <a:r>
              <a:rPr lang="en-US" sz="2000" b="1" dirty="0" smtClean="0">
                <a:solidFill>
                  <a:schemeClr val="tx1"/>
                </a:solidFill>
              </a:rPr>
              <a:t> ।  </a:t>
            </a:r>
            <a:r>
              <a:rPr lang="en-US" sz="2000" b="1" dirty="0" err="1" smtClean="0">
                <a:solidFill>
                  <a:schemeClr val="tx1"/>
                </a:solidFill>
              </a:rPr>
              <a:t>পণ্য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উৎপাদনের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পরিকল্পনা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পরিচালনা</a:t>
            </a:r>
            <a:r>
              <a:rPr lang="en-US" sz="2000" b="1" dirty="0" smtClean="0">
                <a:solidFill>
                  <a:schemeClr val="tx1"/>
                </a:solidFill>
              </a:rPr>
              <a:t> , </a:t>
            </a:r>
            <a:r>
              <a:rPr lang="en-US" sz="2000" b="1" dirty="0" err="1" smtClean="0">
                <a:solidFill>
                  <a:schemeClr val="tx1"/>
                </a:solidFill>
              </a:rPr>
              <a:t>নিয়ন্ত্রণ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শ্রমিকদের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প্রেষণা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দান</a:t>
            </a:r>
            <a:r>
              <a:rPr lang="en-US" sz="2000" b="1" dirty="0" smtClean="0">
                <a:solidFill>
                  <a:schemeClr val="tx1"/>
                </a:solidFill>
              </a:rPr>
              <a:t> , </a:t>
            </a:r>
            <a:r>
              <a:rPr lang="en-US" sz="2000" b="1" dirty="0" err="1" smtClean="0">
                <a:solidFill>
                  <a:schemeClr val="tx1"/>
                </a:solidFill>
              </a:rPr>
              <a:t>ইত্যাদি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উৎপাদন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কার্যাবলীর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আওতাভুক্ত</a:t>
            </a:r>
            <a:r>
              <a:rPr lang="en-US" sz="2000" b="1" dirty="0" smtClean="0">
                <a:solidFill>
                  <a:schemeClr val="tx1"/>
                </a:solidFill>
              </a:rPr>
              <a:t>।  </a:t>
            </a:r>
            <a:r>
              <a:rPr lang="en-US" sz="2000" b="1" dirty="0" err="1" smtClean="0">
                <a:solidFill>
                  <a:schemeClr val="tx1"/>
                </a:solidFill>
              </a:rPr>
              <a:t>সাধারণত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কী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উৎপাদন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করা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হবে</a:t>
            </a:r>
            <a:r>
              <a:rPr lang="en-US" sz="2000" b="1" dirty="0" smtClean="0">
                <a:solidFill>
                  <a:schemeClr val="tx1"/>
                </a:solidFill>
              </a:rPr>
              <a:t> , </a:t>
            </a:r>
            <a:r>
              <a:rPr lang="en-US" sz="2000" b="1" dirty="0" err="1" smtClean="0">
                <a:solidFill>
                  <a:schemeClr val="tx1"/>
                </a:solidFill>
              </a:rPr>
              <a:t>কখন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করা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হবে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কীভাবে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নিয়ন্ত্রণ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করা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হবে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ইত্যাদি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সকল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কাজ</a:t>
            </a:r>
            <a:r>
              <a:rPr lang="en-US" sz="2000" b="1" dirty="0" smtClean="0">
                <a:solidFill>
                  <a:schemeClr val="tx1"/>
                </a:solidFill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</a:rPr>
              <a:t>উৎপাদনের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আওতাভুক্ত</a:t>
            </a:r>
            <a:r>
              <a:rPr lang="en-US" sz="2000" b="1" dirty="0" smtClean="0">
                <a:solidFill>
                  <a:schemeClr val="tx1"/>
                </a:solidFill>
              </a:rPr>
              <a:t>।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962400"/>
            <a:ext cx="7543800" cy="2438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ই.এস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</a:rPr>
              <a:t>বাফা</a:t>
            </a:r>
            <a:r>
              <a:rPr lang="en-US" sz="2800" b="1" dirty="0" smtClean="0">
                <a:solidFill>
                  <a:schemeClr val="tx1"/>
                </a:solidFill>
              </a:rPr>
              <a:t>  -- </a:t>
            </a:r>
            <a:r>
              <a:rPr lang="en-US" sz="2800" b="1" dirty="0" err="1" smtClean="0">
                <a:solidFill>
                  <a:schemeClr val="tx1"/>
                </a:solidFill>
              </a:rPr>
              <a:t>উৎপাদনের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চলমা্ন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কার্যাবলীকে</a:t>
            </a:r>
            <a:r>
              <a:rPr lang="en-US" sz="2800" b="1" dirty="0" smtClean="0">
                <a:solidFill>
                  <a:schemeClr val="tx1"/>
                </a:solidFill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</a:rPr>
              <a:t>তিন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ভাগে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ভাগ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করেছেন</a:t>
            </a:r>
            <a:r>
              <a:rPr lang="en-US" sz="2800" b="1" dirty="0" smtClean="0">
                <a:solidFill>
                  <a:schemeClr val="tx1"/>
                </a:solidFill>
              </a:rPr>
              <a:t> ।</a:t>
            </a:r>
          </a:p>
          <a:p>
            <a:r>
              <a:rPr lang="en-US" sz="2800" b="1" dirty="0" err="1" smtClean="0">
                <a:solidFill>
                  <a:schemeClr val="tx1"/>
                </a:solidFill>
              </a:rPr>
              <a:t>যথা</a:t>
            </a:r>
            <a:r>
              <a:rPr lang="en-US" sz="2800" b="1" dirty="0" smtClean="0">
                <a:solidFill>
                  <a:schemeClr val="tx1"/>
                </a:solidFill>
              </a:rPr>
              <a:t> : ১। </a:t>
            </a:r>
            <a:r>
              <a:rPr lang="en-US" sz="2800" b="1" dirty="0" err="1" smtClean="0">
                <a:solidFill>
                  <a:schemeClr val="tx1"/>
                </a:solidFill>
              </a:rPr>
              <a:t>উৎপাদন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পূর্ব</a:t>
            </a:r>
            <a:r>
              <a:rPr lang="en-US" sz="2800" b="1" dirty="0" smtClean="0">
                <a:solidFill>
                  <a:schemeClr val="tx1"/>
                </a:solidFill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</a:rPr>
              <a:t>কার্যাবলী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          ২। </a:t>
            </a:r>
            <a:r>
              <a:rPr lang="en-US" sz="2800" b="1" dirty="0" err="1" smtClean="0">
                <a:solidFill>
                  <a:schemeClr val="tx1"/>
                </a:solidFill>
              </a:rPr>
              <a:t>উৎপাদন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চলাকালীন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কার্যাবলী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          ৩। </a:t>
            </a:r>
            <a:r>
              <a:rPr lang="en-US" sz="2800" b="1" dirty="0" err="1" smtClean="0">
                <a:solidFill>
                  <a:schemeClr val="tx1"/>
                </a:solidFill>
              </a:rPr>
              <a:t>আনুষঙ্গিক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কার্যাবলী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71599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dirty="0" err="1" smtClean="0"/>
              <a:t>বিস্তারিত</a:t>
            </a:r>
            <a:r>
              <a:rPr lang="en-US" dirty="0" smtClean="0"/>
              <a:t> </a:t>
            </a:r>
            <a:r>
              <a:rPr lang="en-US" dirty="0" err="1" smtClean="0"/>
              <a:t>ছক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5486400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               </a:t>
            </a:r>
            <a:r>
              <a:rPr lang="en-US" sz="3200" dirty="0" err="1" smtClean="0"/>
              <a:t>উৎপাদন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ব্যবস্থানপার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কার্যাবলী</a:t>
            </a:r>
            <a:endParaRPr lang="en-US" sz="3200" dirty="0" smtClean="0"/>
          </a:p>
          <a:p>
            <a:endParaRPr lang="en-US" sz="3200" dirty="0" smtClean="0"/>
          </a:p>
          <a:p>
            <a:pPr>
              <a:buNone/>
            </a:pPr>
            <a:r>
              <a:rPr lang="en-US" sz="3200" dirty="0" err="1" smtClean="0"/>
              <a:t>উৎপাদন</a:t>
            </a:r>
            <a:r>
              <a:rPr lang="en-US" sz="3200" dirty="0" smtClean="0"/>
              <a:t> </a:t>
            </a:r>
            <a:r>
              <a:rPr lang="en-US" sz="3200" dirty="0" err="1" smtClean="0"/>
              <a:t>পূর্ব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r>
              <a:rPr lang="en-US" sz="3200" dirty="0" smtClean="0"/>
              <a:t>      </a:t>
            </a:r>
            <a:r>
              <a:rPr lang="en-US" sz="3200" dirty="0" err="1" smtClean="0"/>
              <a:t>চলাকালীন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r>
              <a:rPr lang="en-US" sz="3200" dirty="0" smtClean="0"/>
              <a:t>         </a:t>
            </a:r>
            <a:r>
              <a:rPr lang="en-US" sz="3200" dirty="0" err="1" smtClean="0"/>
              <a:t>আনুষঙ্গিক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err="1" smtClean="0"/>
              <a:t>উৎপাদন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পরিকল্পনা</a:t>
            </a:r>
            <a:r>
              <a:rPr lang="en-US" sz="3200" dirty="0" smtClean="0"/>
              <a:t>   </a:t>
            </a:r>
            <a:r>
              <a:rPr lang="en-US" sz="3200" dirty="0" err="1" smtClean="0"/>
              <a:t>উৎপাদন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নিয়ন্ত্রণ</a:t>
            </a:r>
            <a:r>
              <a:rPr lang="en-US" sz="3200" dirty="0" smtClean="0"/>
              <a:t>    </a:t>
            </a:r>
            <a:r>
              <a:rPr lang="en-US" sz="3200" dirty="0" err="1" smtClean="0"/>
              <a:t>উৎপাদনর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বাজেট</a:t>
            </a:r>
            <a:endParaRPr lang="en-US" sz="3200" dirty="0" smtClean="0"/>
          </a:p>
          <a:p>
            <a:pPr>
              <a:buNone/>
            </a:pPr>
            <a:r>
              <a:rPr lang="en-US" sz="3200" dirty="0" err="1" smtClean="0"/>
              <a:t>কার্য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সমীক্ষা</a:t>
            </a:r>
            <a:r>
              <a:rPr lang="en-US" sz="3200" dirty="0" smtClean="0"/>
              <a:t>              </a:t>
            </a:r>
            <a:r>
              <a:rPr lang="en-US" sz="3200" dirty="0" err="1" smtClean="0"/>
              <a:t>মজুদ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নিয়ন্ত্রণ</a:t>
            </a:r>
            <a:r>
              <a:rPr lang="en-US" sz="3200" dirty="0" smtClean="0"/>
              <a:t>          </a:t>
            </a:r>
            <a:r>
              <a:rPr lang="en-US" sz="3200" dirty="0" err="1" smtClean="0"/>
              <a:t>যন্ত্রপাতি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বিন্যাস</a:t>
            </a:r>
            <a:endParaRPr lang="en-US" sz="3200" dirty="0" smtClean="0"/>
          </a:p>
          <a:p>
            <a:pPr>
              <a:buNone/>
            </a:pPr>
            <a:r>
              <a:rPr lang="en-US" sz="3200" dirty="0" err="1" smtClean="0"/>
              <a:t>পদ্ধতি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পরীক্ষা</a:t>
            </a:r>
            <a:r>
              <a:rPr lang="en-US" sz="3200" dirty="0" smtClean="0"/>
              <a:t>            </a:t>
            </a:r>
            <a:r>
              <a:rPr lang="en-US" sz="3200" dirty="0" err="1" smtClean="0"/>
              <a:t>মান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নিয়ন্ত্রণ</a:t>
            </a:r>
            <a:r>
              <a:rPr lang="en-US" sz="3200" dirty="0" smtClean="0"/>
              <a:t>           </a:t>
            </a:r>
            <a:r>
              <a:rPr lang="en-US" sz="3200" dirty="0" err="1" smtClean="0"/>
              <a:t>সংগ্রহকরণ</a:t>
            </a:r>
            <a:endParaRPr lang="en-US" sz="3200" dirty="0" smtClean="0"/>
          </a:p>
          <a:p>
            <a:pPr>
              <a:buNone/>
            </a:pPr>
            <a:r>
              <a:rPr lang="en-US" sz="3200" dirty="0" err="1" smtClean="0"/>
              <a:t>পণ্য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ওযন্ত্র</a:t>
            </a:r>
            <a:r>
              <a:rPr lang="en-US" sz="3200" dirty="0" smtClean="0"/>
              <a:t> </a:t>
            </a:r>
            <a:r>
              <a:rPr lang="en-US" sz="3200" dirty="0" err="1" smtClean="0"/>
              <a:t>নকশা</a:t>
            </a:r>
            <a:r>
              <a:rPr lang="en-US" sz="3200" dirty="0" smtClean="0"/>
              <a:t>        </a:t>
            </a:r>
            <a:r>
              <a:rPr lang="en-US" sz="3200" dirty="0" err="1" smtClean="0"/>
              <a:t>গবেষণা</a:t>
            </a:r>
            <a:r>
              <a:rPr lang="en-US" sz="3200" dirty="0" smtClean="0"/>
              <a:t>           </a:t>
            </a:r>
            <a:endParaRPr lang="en-US" sz="3200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4534694" y="2705894"/>
            <a:ext cx="151606" cy="75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2784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685800"/>
            <a:ext cx="7811845" cy="55626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endParaRPr lang="en-US" sz="71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600" dirty="0"/>
              <a:t>মূল্যায়ন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  <a:p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পর্বে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মজুদ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82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74700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8458200" cy="42473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u="sng" dirty="0" smtClean="0"/>
              <a:t>বাড়ির কাজঃ </a:t>
            </a:r>
            <a:endParaRPr lang="en-US" sz="5400" u="sng" dirty="0" smtClean="0"/>
          </a:p>
          <a:p>
            <a:pPr algn="just"/>
            <a:r>
              <a:rPr lang="bn-BD" sz="5400" dirty="0" smtClean="0"/>
              <a:t>একজন </a:t>
            </a:r>
            <a:r>
              <a:rPr lang="en-US" sz="5400" dirty="0" err="1" smtClean="0"/>
              <a:t>শিক্ষার্থী</a:t>
            </a:r>
            <a:r>
              <a:rPr lang="bn-BD" sz="5400" dirty="0" smtClean="0"/>
              <a:t> হিসেবে</a:t>
            </a:r>
            <a:r>
              <a:rPr lang="en-US" sz="5400" dirty="0" smtClean="0"/>
              <a:t> </a:t>
            </a:r>
            <a:r>
              <a:rPr lang="bn-BD" sz="5400" dirty="0" smtClean="0"/>
              <a:t>তুমি তোমার মধ্যে বিদ্যমান</a:t>
            </a:r>
            <a:r>
              <a:rPr lang="en-US" sz="5400" dirty="0" smtClean="0"/>
              <a:t> </a:t>
            </a:r>
            <a:r>
              <a:rPr lang="en-US" sz="5400" dirty="0" err="1" smtClean="0"/>
              <a:t>ধারণা</a:t>
            </a:r>
            <a:r>
              <a:rPr lang="en-US" sz="5400" dirty="0" smtClean="0"/>
              <a:t> </a:t>
            </a:r>
            <a:r>
              <a:rPr lang="en-US" sz="5400" dirty="0" err="1" smtClean="0"/>
              <a:t>থেকে</a:t>
            </a:r>
            <a:r>
              <a:rPr lang="en-US" sz="5400" dirty="0" smtClean="0"/>
              <a:t> </a:t>
            </a:r>
            <a:r>
              <a:rPr lang="en-US" sz="5400" dirty="0" err="1" smtClean="0"/>
              <a:t>আলোচিত</a:t>
            </a:r>
            <a:r>
              <a:rPr lang="en-US" sz="5400" dirty="0" smtClean="0"/>
              <a:t> </a:t>
            </a:r>
            <a:r>
              <a:rPr lang="en-US" sz="5400" dirty="0" err="1" smtClean="0"/>
              <a:t>বিষয়গুলো</a:t>
            </a:r>
            <a:r>
              <a:rPr lang="en-US" sz="5400" dirty="0" smtClean="0"/>
              <a:t> </a:t>
            </a:r>
            <a:r>
              <a:rPr lang="en-US" sz="5400" dirty="0" err="1" smtClean="0"/>
              <a:t>লিখে</a:t>
            </a:r>
            <a:r>
              <a:rPr lang="en-US" sz="5400" dirty="0" smtClean="0"/>
              <a:t> </a:t>
            </a:r>
            <a:r>
              <a:rPr lang="en-US" sz="5400" dirty="0" err="1" smtClean="0"/>
              <a:t>আনবে</a:t>
            </a:r>
            <a:r>
              <a:rPr lang="en-US" sz="5400" dirty="0" smtClean="0"/>
              <a:t> ।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6131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1849288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ধন্যবাদ সবাইকে   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680285"/>
            <a:ext cx="6705600" cy="329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54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22091"/>
            <a:ext cx="7467600" cy="537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85800"/>
            <a:ext cx="77216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উৎপাদন</a:t>
            </a:r>
            <a:r>
              <a:rPr lang="en-US" sz="4800" dirty="0" smtClean="0">
                <a:solidFill>
                  <a:schemeClr val="tx1"/>
                </a:solidFill>
              </a:rPr>
              <a:t>  </a:t>
            </a:r>
            <a:r>
              <a:rPr lang="en-US" sz="4800" dirty="0" err="1" smtClean="0">
                <a:solidFill>
                  <a:schemeClr val="tx1"/>
                </a:solidFill>
              </a:rPr>
              <a:t>ব্যবস্থাপনা</a:t>
            </a:r>
            <a:r>
              <a:rPr lang="en-US" sz="4800" dirty="0" smtClean="0">
                <a:solidFill>
                  <a:schemeClr val="tx1"/>
                </a:solidFill>
              </a:rPr>
              <a:t>  ও  </a:t>
            </a:r>
            <a:r>
              <a:rPr lang="en-US" sz="4800" dirty="0" err="1" smtClean="0">
                <a:solidFill>
                  <a:schemeClr val="tx1"/>
                </a:solidFill>
              </a:rPr>
              <a:t>বিপণন</a:t>
            </a:r>
            <a:endParaRPr lang="en-US" sz="4800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1200" y="2514600"/>
            <a:ext cx="7772400" cy="415498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endParaRPr lang="en-US" sz="4400" dirty="0" smtClean="0"/>
          </a:p>
          <a:p>
            <a:endParaRPr lang="en-US" sz="4400" dirty="0"/>
          </a:p>
          <a:p>
            <a:r>
              <a:rPr lang="as-IN" sz="4400" dirty="0" smtClean="0"/>
              <a:t>পঞ্চম অধ্যায়</a:t>
            </a:r>
            <a:r>
              <a:rPr lang="en-US" sz="4400" dirty="0" smtClean="0"/>
              <a:t>  : </a:t>
            </a:r>
            <a:r>
              <a:rPr lang="en-US" sz="4400" dirty="0" err="1" smtClean="0"/>
              <a:t>উৎপাদন</a:t>
            </a:r>
            <a:r>
              <a:rPr lang="en-US" sz="4400" dirty="0"/>
              <a:t> </a:t>
            </a:r>
            <a:r>
              <a:rPr lang="en-US" sz="4400" dirty="0" err="1" smtClean="0"/>
              <a:t>ব্যবস্থাপনা</a:t>
            </a:r>
            <a:r>
              <a:rPr lang="en-US" sz="4400" dirty="0" smtClean="0"/>
              <a:t> 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          </a:t>
            </a:r>
            <a:r>
              <a:rPr lang="en-US" sz="4400" dirty="0" err="1" smtClean="0"/>
              <a:t>পাঠ</a:t>
            </a:r>
            <a:r>
              <a:rPr lang="en-US" sz="4400" dirty="0" smtClean="0"/>
              <a:t> </a:t>
            </a:r>
            <a:r>
              <a:rPr lang="en-US" sz="4400" dirty="0" err="1" smtClean="0"/>
              <a:t>নং</a:t>
            </a:r>
            <a:r>
              <a:rPr lang="en-US" sz="4400" dirty="0" smtClean="0"/>
              <a:t> :   ০১  </a:t>
            </a:r>
            <a:r>
              <a:rPr lang="en-US" sz="4400" dirty="0" err="1" smtClean="0"/>
              <a:t>থেকে</a:t>
            </a:r>
            <a:r>
              <a:rPr lang="en-US" sz="4400" dirty="0" smtClean="0"/>
              <a:t> ০৩</a:t>
            </a:r>
          </a:p>
          <a:p>
            <a:endParaRPr lang="en-US" sz="4400" dirty="0"/>
          </a:p>
          <a:p>
            <a:r>
              <a:rPr lang="en-US" sz="4400" dirty="0" smtClean="0"/>
              <a:t> </a:t>
            </a:r>
            <a:r>
              <a:rPr lang="as-IN" sz="4400" dirty="0" smtClean="0"/>
              <a:t> </a:t>
            </a:r>
            <a:endParaRPr lang="as-IN" sz="4400" dirty="0"/>
          </a:p>
        </p:txBody>
      </p:sp>
    </p:spTree>
    <p:extLst>
      <p:ext uri="{BB962C8B-B14F-4D97-AF65-F5344CB8AC3E}">
        <p14:creationId xmlns:p14="http://schemas.microsoft.com/office/powerpoint/2010/main" val="85784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004455"/>
            <a:ext cx="7543800" cy="1066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পাঠ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ঘোষণা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838200" y="2362200"/>
            <a:ext cx="2654808" cy="1170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পাঠ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শিরোনাম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3008" y="2667000"/>
            <a:ext cx="4888992" cy="373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2"/>
                </a:solidFill>
              </a:rPr>
              <a:t>উৎপাদন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ব্যবস্থাপনার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ধারণা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sz="3200" dirty="0" err="1" smtClean="0">
                <a:solidFill>
                  <a:schemeClr val="tx2"/>
                </a:solidFill>
              </a:rPr>
              <a:t>দ্রব্যের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ধারণা</a:t>
            </a:r>
            <a:endParaRPr lang="en-US" sz="3200" dirty="0" smtClean="0">
              <a:solidFill>
                <a:schemeClr val="tx2"/>
              </a:solidFill>
            </a:endParaRPr>
          </a:p>
          <a:p>
            <a:r>
              <a:rPr lang="en-US" sz="3200" dirty="0" err="1" smtClean="0">
                <a:solidFill>
                  <a:schemeClr val="tx2"/>
                </a:solidFill>
              </a:rPr>
              <a:t>পণ্যের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শ্রেণিবিভাগ</a:t>
            </a:r>
            <a:endParaRPr lang="en-US" sz="3200" dirty="0" smtClean="0">
              <a:solidFill>
                <a:schemeClr val="tx2"/>
              </a:solidFill>
            </a:endParaRPr>
          </a:p>
          <a:p>
            <a:r>
              <a:rPr lang="en-US" sz="3200" dirty="0" err="1" smtClean="0">
                <a:solidFill>
                  <a:schemeClr val="tx2"/>
                </a:solidFill>
              </a:rPr>
              <a:t>সেবার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ধারণা</a:t>
            </a:r>
            <a:endParaRPr lang="en-US" sz="3200" dirty="0" smtClean="0">
              <a:solidFill>
                <a:schemeClr val="tx2"/>
              </a:solidFill>
            </a:endParaRPr>
          </a:p>
          <a:p>
            <a:r>
              <a:rPr lang="en-US" sz="3200" dirty="0" err="1" smtClean="0">
                <a:solidFill>
                  <a:schemeClr val="tx2"/>
                </a:solidFill>
              </a:rPr>
              <a:t>সেবার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বৈশিষ্ট্য</a:t>
            </a:r>
            <a:endParaRPr lang="en-US" sz="3200" dirty="0" smtClean="0">
              <a:solidFill>
                <a:schemeClr val="tx2"/>
              </a:solidFill>
            </a:endParaRPr>
          </a:p>
          <a:p>
            <a:r>
              <a:rPr lang="en-US" sz="3200" dirty="0" err="1" smtClean="0">
                <a:solidFill>
                  <a:schemeClr val="tx2"/>
                </a:solidFill>
              </a:rPr>
              <a:t>সেবার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প্রকারভেদ</a:t>
            </a:r>
            <a:endParaRPr lang="en-US" sz="3200" dirty="0" smtClean="0">
              <a:solidFill>
                <a:schemeClr val="tx2"/>
              </a:solidFill>
            </a:endParaRPr>
          </a:p>
          <a:p>
            <a:r>
              <a:rPr lang="en-US" sz="3200" dirty="0" err="1" smtClean="0">
                <a:solidFill>
                  <a:schemeClr val="tx2"/>
                </a:solidFill>
              </a:rPr>
              <a:t>উৎপাদন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ব্যবস্থাপনার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কার্যাবলী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68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990601"/>
            <a:ext cx="7696200" cy="501675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as-IN" sz="3200" dirty="0"/>
              <a:t>এই পাঠ শেষে শিক্ষার্থীরা নিম্নের বিষয় গুলো বলতে ও লিখতে পারবে </a:t>
            </a:r>
            <a:r>
              <a:rPr lang="as-IN" sz="3200" dirty="0" smtClean="0"/>
              <a:t>-</a:t>
            </a:r>
          </a:p>
          <a:p>
            <a:r>
              <a:rPr lang="en-US" sz="3200" dirty="0" smtClean="0"/>
              <a:t>√</a:t>
            </a:r>
            <a:r>
              <a:rPr lang="bn-IN" sz="3200" dirty="0" smtClean="0"/>
              <a:t> </a:t>
            </a:r>
            <a:r>
              <a:rPr lang="as-IN" sz="3200" dirty="0" smtClean="0"/>
              <a:t>উৎপাদন ব্যবস্থাপনার ধারণা </a:t>
            </a:r>
          </a:p>
          <a:p>
            <a:r>
              <a:rPr lang="en-US" sz="3200" dirty="0"/>
              <a:t>√</a:t>
            </a:r>
            <a:r>
              <a:rPr lang="bn-IN" sz="3200" dirty="0"/>
              <a:t> </a:t>
            </a:r>
            <a:r>
              <a:rPr lang="as-IN" sz="3200" dirty="0" smtClean="0"/>
              <a:t>দ্রব্যের </a:t>
            </a:r>
            <a:r>
              <a:rPr lang="as-IN" sz="3200" dirty="0"/>
              <a:t>ধারণা</a:t>
            </a:r>
          </a:p>
          <a:p>
            <a:r>
              <a:rPr lang="en-US" sz="3200" dirty="0"/>
              <a:t>√</a:t>
            </a:r>
            <a:r>
              <a:rPr lang="bn-IN" sz="3200" dirty="0"/>
              <a:t> </a:t>
            </a:r>
            <a:r>
              <a:rPr lang="as-IN" sz="3200" dirty="0" smtClean="0"/>
              <a:t>পণ্যের </a:t>
            </a:r>
            <a:r>
              <a:rPr lang="as-IN" sz="3200" dirty="0"/>
              <a:t>শ্রেণিবিভাগ</a:t>
            </a:r>
          </a:p>
          <a:p>
            <a:r>
              <a:rPr lang="en-US" sz="3200" dirty="0"/>
              <a:t>√</a:t>
            </a:r>
            <a:r>
              <a:rPr lang="bn-IN" sz="3200" dirty="0"/>
              <a:t> </a:t>
            </a:r>
            <a:r>
              <a:rPr lang="as-IN" sz="3200" dirty="0" smtClean="0"/>
              <a:t>সেবার </a:t>
            </a:r>
            <a:r>
              <a:rPr lang="as-IN" sz="3200" dirty="0"/>
              <a:t>ধারণা</a:t>
            </a:r>
          </a:p>
          <a:p>
            <a:r>
              <a:rPr lang="en-US" sz="3200" dirty="0"/>
              <a:t>√</a:t>
            </a:r>
            <a:r>
              <a:rPr lang="bn-IN" sz="3200" dirty="0"/>
              <a:t> </a:t>
            </a:r>
            <a:r>
              <a:rPr lang="as-IN" sz="3200" dirty="0" smtClean="0"/>
              <a:t>সেবারবৈশিষ্ট্য</a:t>
            </a:r>
            <a:endParaRPr lang="as-IN" sz="3200" dirty="0"/>
          </a:p>
          <a:p>
            <a:r>
              <a:rPr lang="en-US" sz="3200" dirty="0"/>
              <a:t>√</a:t>
            </a:r>
            <a:r>
              <a:rPr lang="bn-IN" sz="3200" dirty="0"/>
              <a:t> </a:t>
            </a:r>
            <a:r>
              <a:rPr lang="as-IN" sz="3200" dirty="0" smtClean="0"/>
              <a:t>সেবার </a:t>
            </a:r>
            <a:r>
              <a:rPr lang="as-IN" sz="3200" dirty="0"/>
              <a:t>প্রকারভেদ</a:t>
            </a:r>
          </a:p>
          <a:p>
            <a:r>
              <a:rPr lang="en-US" sz="3200" dirty="0"/>
              <a:t>√</a:t>
            </a:r>
            <a:r>
              <a:rPr lang="bn-IN" sz="3200" dirty="0"/>
              <a:t> </a:t>
            </a:r>
            <a:r>
              <a:rPr lang="as-IN" sz="3200" dirty="0" smtClean="0"/>
              <a:t>উৎপাদন </a:t>
            </a:r>
            <a:r>
              <a:rPr lang="as-IN" sz="3200" dirty="0"/>
              <a:t>ব্যবস্থাপনার </a:t>
            </a:r>
            <a:r>
              <a:rPr lang="as-IN" sz="3200" dirty="0" smtClean="0"/>
              <a:t>কার্যাবলী</a:t>
            </a: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7766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19199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as-IN" sz="4800" dirty="0" smtClean="0"/>
              <a:t>পঞ্চম </a:t>
            </a:r>
            <a:r>
              <a:rPr lang="as-IN" sz="4800" dirty="0"/>
              <a:t>– অধ্যায়</a:t>
            </a:r>
            <a:br>
              <a:rPr lang="as-IN" sz="4800" dirty="0"/>
            </a:br>
            <a:r>
              <a:rPr lang="as-IN" sz="3600" dirty="0"/>
              <a:t/>
            </a:r>
            <a:br>
              <a:rPr lang="as-IN" sz="3600" dirty="0"/>
            </a:br>
            <a:endParaRPr lang="en-US" sz="3600" dirty="0"/>
          </a:p>
        </p:txBody>
      </p:sp>
      <p:pic>
        <p:nvPicPr>
          <p:cNvPr id="3" name="Content Placeholder 2" descr="C:\Users\LABPC\Desktop\images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885605"/>
            <a:ext cx="4400757" cy="2972395"/>
          </a:xfrm>
          <a:prstGeom prst="rect">
            <a:avLst/>
          </a:prstGeom>
          <a:noFill/>
        </p:spPr>
      </p:pic>
      <p:pic>
        <p:nvPicPr>
          <p:cNvPr id="1026" name="Picture 2" descr="C:\Users\LABPC\Desktop\factory-00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733799"/>
            <a:ext cx="4953000" cy="31242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295400"/>
            <a:ext cx="9144000" cy="24383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                      </a:t>
            </a:r>
            <a:r>
              <a:rPr lang="en-US" sz="2800" dirty="0" err="1" smtClean="0">
                <a:solidFill>
                  <a:srgbClr val="FF0000"/>
                </a:solidFill>
              </a:rPr>
              <a:t>উৎপাদন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ব্যবস্থাপনার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ধারণা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উৎপাদন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ব্যবস্থাপনা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শব্দটি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উৎপাদন</a:t>
            </a:r>
            <a:r>
              <a:rPr lang="en-US" sz="2800" dirty="0" smtClean="0">
                <a:solidFill>
                  <a:schemeClr val="tx1"/>
                </a:solidFill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</a:rPr>
              <a:t>ব্যবস্থাপনা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শব্দদ্বয়ের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সমন্বয়ে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গঠিত</a:t>
            </a:r>
            <a:r>
              <a:rPr lang="en-US" sz="2800" dirty="0" smtClean="0">
                <a:solidFill>
                  <a:schemeClr val="tx1"/>
                </a:solidFill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</a:rPr>
              <a:t>এক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কথায়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বলতে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গেলে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পণ্য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উৎপাদনের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সাথে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বিশেষায়িত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ব্যবস্থাপনাই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হল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উৎপাদন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ব্যবস্থাপনা</a:t>
            </a:r>
            <a:r>
              <a:rPr lang="en-US" sz="2800" dirty="0" smtClean="0">
                <a:solidFill>
                  <a:schemeClr val="tx1"/>
                </a:solidFill>
              </a:rPr>
              <a:t>।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বাফা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মতে</a:t>
            </a:r>
            <a:r>
              <a:rPr lang="en-US" sz="2800" dirty="0" smtClean="0">
                <a:solidFill>
                  <a:schemeClr val="tx1"/>
                </a:solidFill>
              </a:rPr>
              <a:t> – “ </a:t>
            </a:r>
            <a:r>
              <a:rPr lang="en-US" sz="2800" dirty="0" err="1" smtClean="0">
                <a:solidFill>
                  <a:schemeClr val="tx1"/>
                </a:solidFill>
              </a:rPr>
              <a:t>পণ্য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উৎপাদনের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প্রয়োজনীয়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কার্যাবলীকে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উৎপাদন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ব্যবস্থাপনা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বলে</a:t>
            </a:r>
            <a:r>
              <a:rPr lang="en-US" sz="2800" dirty="0" smtClean="0">
                <a:solidFill>
                  <a:schemeClr val="tx1"/>
                </a:solidFill>
              </a:rPr>
              <a:t> ।”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743200" y="685800"/>
            <a:ext cx="42672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দ্রব্যের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ধারণা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828799"/>
            <a:ext cx="7543800" cy="1891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দ্রব্য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হলো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দৃশ্যমান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বস্তু</a:t>
            </a:r>
            <a:r>
              <a:rPr lang="en-US" sz="3200" dirty="0" smtClean="0">
                <a:solidFill>
                  <a:schemeClr val="tx1"/>
                </a:solidFill>
              </a:rPr>
              <a:t> ,</a:t>
            </a:r>
            <a:r>
              <a:rPr lang="en-US" sz="3200" dirty="0" err="1" smtClean="0">
                <a:solidFill>
                  <a:schemeClr val="tx1"/>
                </a:solidFill>
              </a:rPr>
              <a:t>যা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স্পর্শযোগ্য</a:t>
            </a:r>
            <a:r>
              <a:rPr lang="en-US" sz="3200" dirty="0" smtClean="0">
                <a:solidFill>
                  <a:schemeClr val="tx1"/>
                </a:solidFill>
              </a:rPr>
              <a:t> । </a:t>
            </a:r>
            <a:r>
              <a:rPr lang="en-US" sz="3200" dirty="0" err="1" smtClean="0">
                <a:solidFill>
                  <a:schemeClr val="tx1"/>
                </a:solidFill>
              </a:rPr>
              <a:t>এর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আকার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আকৃতি,স্বাদ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গন্ধ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ওজন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আছে</a:t>
            </a:r>
            <a:r>
              <a:rPr lang="en-US" sz="3200" dirty="0" smtClean="0">
                <a:solidFill>
                  <a:schemeClr val="tx1"/>
                </a:solidFill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</a:rPr>
              <a:t>এর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মাধ্যমে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মানুষের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অভাব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পূরণ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যায়</a:t>
            </a:r>
            <a:r>
              <a:rPr lang="en-US" sz="3200" dirty="0" smtClean="0">
                <a:solidFill>
                  <a:schemeClr val="tx1"/>
                </a:solidFill>
              </a:rPr>
              <a:t> । </a:t>
            </a:r>
            <a:r>
              <a:rPr lang="en-US" sz="3200" dirty="0" err="1" smtClean="0">
                <a:solidFill>
                  <a:schemeClr val="tx1"/>
                </a:solidFill>
              </a:rPr>
              <a:t>বর্তমানে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বিপণন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কার্য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পরিচালনা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দ্রব্য</a:t>
            </a:r>
            <a:r>
              <a:rPr lang="en-US" sz="3200" dirty="0" smtClean="0">
                <a:solidFill>
                  <a:schemeClr val="tx1"/>
                </a:solidFill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</a:rPr>
              <a:t>সেবাকে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কেন্দ্র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</a:rPr>
              <a:t>।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3962400"/>
            <a:ext cx="7467600" cy="838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Bearden –</a:t>
            </a:r>
            <a:r>
              <a:rPr lang="en-US" sz="3200" dirty="0" err="1" smtClean="0">
                <a:solidFill>
                  <a:schemeClr val="tx1"/>
                </a:solidFill>
              </a:rPr>
              <a:t>এর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মতে</a:t>
            </a:r>
            <a:r>
              <a:rPr lang="en-US" sz="3200" dirty="0" smtClean="0">
                <a:solidFill>
                  <a:schemeClr val="tx1"/>
                </a:solidFill>
              </a:rPr>
              <a:t> , “</a:t>
            </a:r>
            <a:r>
              <a:rPr lang="en-US" sz="3200" dirty="0" err="1" smtClean="0">
                <a:solidFill>
                  <a:schemeClr val="tx1"/>
                </a:solidFill>
              </a:rPr>
              <a:t>দ্রব্য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হলো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দৃশ্যমান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বস্তু</a:t>
            </a:r>
            <a:r>
              <a:rPr lang="en-US" sz="3200" dirty="0" smtClean="0">
                <a:solidFill>
                  <a:schemeClr val="tx1"/>
                </a:solidFill>
              </a:rPr>
              <a:t>।”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6245" y="4800600"/>
            <a:ext cx="7467600" cy="1600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উপরের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আলোচনা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থেকে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দ্রব্য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সমন্ধে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যে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ধারণা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লাভ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করতে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পারি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তা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হলো</a:t>
            </a:r>
            <a:r>
              <a:rPr lang="en-US" sz="2000" dirty="0" smtClean="0">
                <a:solidFill>
                  <a:schemeClr val="tx1"/>
                </a:solidFill>
              </a:rPr>
              <a:t> –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দ্রব্য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</a:rPr>
              <a:t>দেখা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যায়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এটি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ক্রয়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করার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পূর্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মূল্যায়ন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করা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যায়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এটি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প্রয়োজন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অভাব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মোচনে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ব্যবহার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করা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যায়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765964" y="1478141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4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177" y="762000"/>
            <a:ext cx="6965245" cy="6096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পণ্যের</a:t>
            </a:r>
            <a:r>
              <a:rPr lang="en-US" dirty="0" smtClean="0"/>
              <a:t> </a:t>
            </a:r>
            <a:r>
              <a:rPr lang="en-US" dirty="0" err="1" smtClean="0"/>
              <a:t>শ্রেণিবিভাগ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62000" y="1371600"/>
            <a:ext cx="76962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ক্রেতাদের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ক্রয়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বৈশিষ্ট্যের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ভিত্তিতে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বিপণন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বিশারদগণ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পণ্য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দুইভাগে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ভাগ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করেছেন</a:t>
            </a:r>
            <a:r>
              <a:rPr lang="en-US" sz="2400" dirty="0" smtClean="0">
                <a:solidFill>
                  <a:schemeClr val="tx1"/>
                </a:solidFill>
              </a:rPr>
              <a:t> । </a:t>
            </a:r>
            <a:r>
              <a:rPr lang="en-US" sz="2400" dirty="0" err="1" smtClean="0">
                <a:solidFill>
                  <a:schemeClr val="tx1"/>
                </a:solidFill>
              </a:rPr>
              <a:t>নিম্নের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ছকে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তা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দেখানো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হল</a:t>
            </a:r>
            <a:r>
              <a:rPr lang="en-US" sz="2400" dirty="0" smtClean="0">
                <a:solidFill>
                  <a:schemeClr val="tx1"/>
                </a:solidFill>
              </a:rPr>
              <a:t> :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4548248"/>
            <a:ext cx="2514600" cy="1762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সুবিধা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পণ্য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শপিং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পণ্য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বিশিষ্ট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পণ্য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অযাচিত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পণ্য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64939" y="2871365"/>
            <a:ext cx="1828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পণ্য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2878114">
            <a:off x="3529675" y="3201278"/>
            <a:ext cx="670529" cy="7928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67400" y="4506449"/>
            <a:ext cx="2514600" cy="1818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*</a:t>
            </a:r>
            <a:r>
              <a:rPr lang="en-US" sz="2400" dirty="0" err="1" smtClean="0">
                <a:solidFill>
                  <a:schemeClr val="tx1"/>
                </a:solidFill>
              </a:rPr>
              <a:t>মালামাল</a:t>
            </a:r>
            <a:r>
              <a:rPr lang="en-US" sz="2400" dirty="0" smtClean="0">
                <a:solidFill>
                  <a:schemeClr val="tx1"/>
                </a:solidFill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</a:rPr>
              <a:t>খুচরা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যন্ত্রাংশ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*</a:t>
            </a:r>
            <a:r>
              <a:rPr lang="en-US" sz="2400" dirty="0" err="1" smtClean="0">
                <a:solidFill>
                  <a:schemeClr val="tx1"/>
                </a:solidFill>
              </a:rPr>
              <a:t>মূলধনজা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তীয়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পণ্য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*</a:t>
            </a:r>
            <a:r>
              <a:rPr lang="en-US" sz="2400" dirty="0" err="1" smtClean="0">
                <a:solidFill>
                  <a:schemeClr val="tx1"/>
                </a:solidFill>
              </a:rPr>
              <a:t>সরবরাহ</a:t>
            </a:r>
            <a:r>
              <a:rPr lang="en-US" sz="2400" dirty="0" smtClean="0">
                <a:solidFill>
                  <a:schemeClr val="tx1"/>
                </a:solidFill>
              </a:rPr>
              <a:t>  ও </a:t>
            </a:r>
            <a:r>
              <a:rPr lang="en-US" sz="2400" dirty="0" err="1" smtClean="0">
                <a:solidFill>
                  <a:schemeClr val="tx1"/>
                </a:solidFill>
              </a:rPr>
              <a:t>সেবা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পণ্য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19742805">
            <a:off x="5457102" y="3193510"/>
            <a:ext cx="685800" cy="714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524000" y="3656175"/>
            <a:ext cx="2473036" cy="892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ভোগ্য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পণ্য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62600" y="3668249"/>
            <a:ext cx="2438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শিল্প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পণ্য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74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817582"/>
            <a:ext cx="7222068" cy="1202485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পঞ্চম</a:t>
            </a:r>
            <a:r>
              <a:rPr lang="en-US" dirty="0" smtClean="0"/>
              <a:t> </a:t>
            </a:r>
            <a:r>
              <a:rPr lang="en-US" dirty="0" err="1" smtClean="0"/>
              <a:t>অধ্যায়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600" dirty="0" err="1" smtClean="0">
                <a:solidFill>
                  <a:srgbClr val="FF0000"/>
                </a:solidFill>
              </a:rPr>
              <a:t>সেবার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ধারণা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0900" y="2451100"/>
            <a:ext cx="76073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সেবা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অদৃশ্যমান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যা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দেখা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যায়না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এমনকি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স্পর্শ</a:t>
            </a:r>
            <a:r>
              <a:rPr lang="en-US" sz="2400" dirty="0" smtClean="0">
                <a:solidFill>
                  <a:schemeClr val="tx1"/>
                </a:solidFill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যায়না</a:t>
            </a:r>
            <a:r>
              <a:rPr lang="en-US" sz="2400" dirty="0" smtClean="0">
                <a:solidFill>
                  <a:schemeClr val="tx1"/>
                </a:solidFill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</a:rPr>
              <a:t>কিন্তূ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এর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মাধ্যমে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মানুষের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অভাব</a:t>
            </a:r>
            <a:r>
              <a:rPr lang="en-US" sz="2400" dirty="0" smtClean="0">
                <a:solidFill>
                  <a:schemeClr val="tx1"/>
                </a:solidFill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</a:rPr>
              <a:t>প্রয়োজন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পূরন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হয়ে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থাকে।সুতরাং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যা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দেখা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যায়না</a:t>
            </a:r>
            <a:r>
              <a:rPr lang="en-US" sz="2400" dirty="0" smtClean="0">
                <a:solidFill>
                  <a:schemeClr val="tx1"/>
                </a:solidFill>
              </a:rPr>
              <a:t> ,</a:t>
            </a:r>
            <a:r>
              <a:rPr lang="en-US" sz="2400" dirty="0" err="1" smtClean="0">
                <a:solidFill>
                  <a:schemeClr val="tx1"/>
                </a:solidFill>
              </a:rPr>
              <a:t>স্পর্শ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যায়না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অথচ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মানুষের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অভাব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পূরণ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এমন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উপকারকে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সেবা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বলে</a:t>
            </a:r>
            <a:r>
              <a:rPr lang="en-US" sz="2400" dirty="0" smtClean="0">
                <a:solidFill>
                  <a:schemeClr val="tx1"/>
                </a:solidFill>
              </a:rPr>
              <a:t>।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981200"/>
            <a:ext cx="220980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সেবা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3886200"/>
            <a:ext cx="7620000" cy="838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ফিলিপ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কটলার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এর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মতে</a:t>
            </a:r>
            <a:r>
              <a:rPr lang="en-US" sz="2400" dirty="0" smtClean="0">
                <a:solidFill>
                  <a:schemeClr val="tx1"/>
                </a:solidFill>
              </a:rPr>
              <a:t> – “</a:t>
            </a:r>
            <a:r>
              <a:rPr lang="en-US" sz="2400" dirty="0" err="1" smtClean="0">
                <a:solidFill>
                  <a:schemeClr val="tx1"/>
                </a:solidFill>
              </a:rPr>
              <a:t>সেবা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হচ্চে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অদৃশ্যমান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কোন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কার্য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সুবিধা</a:t>
            </a:r>
            <a:r>
              <a:rPr lang="en-US" sz="2400" dirty="0" smtClean="0">
                <a:solidFill>
                  <a:schemeClr val="tx1"/>
                </a:solidFill>
              </a:rPr>
              <a:t> , </a:t>
            </a:r>
            <a:r>
              <a:rPr lang="en-US" sz="2400" dirty="0" err="1" smtClean="0">
                <a:solidFill>
                  <a:schemeClr val="tx1"/>
                </a:solidFill>
              </a:rPr>
              <a:t>যা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একপক্ষ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অন্য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পক্ষকে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প্রদান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</a:rPr>
              <a:t>।”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8650" y="4724400"/>
            <a:ext cx="7829550" cy="1676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উপরের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আলোচনা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থেকে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সেবার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নিম্নোক্ত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ধারণা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পাওয়া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যায়</a:t>
            </a:r>
            <a:r>
              <a:rPr lang="en-US" dirty="0" smtClean="0">
                <a:solidFill>
                  <a:schemeClr val="tx1"/>
                </a:solidFill>
              </a:rPr>
              <a:t> 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*</a:t>
            </a:r>
            <a:r>
              <a:rPr lang="en-US" dirty="0" err="1" smtClean="0">
                <a:solidFill>
                  <a:schemeClr val="tx1"/>
                </a:solidFill>
              </a:rPr>
              <a:t>সেবাকে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অনুভব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করা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যায়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*</a:t>
            </a:r>
            <a:r>
              <a:rPr lang="en-US" dirty="0" err="1" smtClean="0">
                <a:solidFill>
                  <a:schemeClr val="tx1"/>
                </a:solidFill>
              </a:rPr>
              <a:t>সেবার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মালিকানা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হস্তান্তর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করা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যায়না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সেবা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মানুষের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অভাব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প্রয়োজন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পূরণ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করতে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পারে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7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1894</TotalTime>
  <Words>573</Words>
  <Application>Microsoft Office PowerPoint</Application>
  <PresentationFormat>On-screen Show (4:3)</PresentationFormat>
  <Paragraphs>102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Pushpin</vt:lpstr>
      <vt:lpstr>Cantonment public school &amp; college, Momenshahi.    Dept of Business Studies </vt:lpstr>
      <vt:lpstr>PowerPoint Presentation</vt:lpstr>
      <vt:lpstr>PowerPoint Presentation</vt:lpstr>
      <vt:lpstr>PowerPoint Presentation</vt:lpstr>
      <vt:lpstr>PowerPoint Presentation</vt:lpstr>
      <vt:lpstr> পঞ্চম – অধ্যায়  </vt:lpstr>
      <vt:lpstr>PowerPoint Presentation</vt:lpstr>
      <vt:lpstr>পণ্যের শ্রেণিবিভাগ</vt:lpstr>
      <vt:lpstr>পঞ্চম অধ্যায়  সেবার ধারণা </vt:lpstr>
      <vt:lpstr>সেবার প্রকারভেদ </vt:lpstr>
      <vt:lpstr>বিস্তারিত</vt:lpstr>
      <vt:lpstr>পঞ্চম অধ্যায়  (উৎপাদন ব্যবস্থাপনার কার্যাবলী)</vt:lpstr>
      <vt:lpstr>বিস্তারিত ছক: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b</dc:creator>
  <cp:lastModifiedBy>Admin</cp:lastModifiedBy>
  <cp:revision>170</cp:revision>
  <dcterms:created xsi:type="dcterms:W3CDTF">2006-08-16T00:00:00Z</dcterms:created>
  <dcterms:modified xsi:type="dcterms:W3CDTF">2016-12-27T08:53:16Z</dcterms:modified>
</cp:coreProperties>
</file>